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3"/>
  </p:notesMasterIdLst>
  <p:handoutMasterIdLst>
    <p:handoutMasterId r:id="rId14"/>
  </p:handoutMasterIdLst>
  <p:sldIdLst>
    <p:sldId id="256" r:id="rId2"/>
    <p:sldId id="259" r:id="rId3"/>
    <p:sldId id="260" r:id="rId4"/>
    <p:sldId id="262" r:id="rId5"/>
    <p:sldId id="258" r:id="rId6"/>
    <p:sldId id="261" r:id="rId7"/>
    <p:sldId id="264" r:id="rId8"/>
    <p:sldId id="265" r:id="rId9"/>
    <p:sldId id="266" r:id="rId10"/>
    <p:sldId id="263" r:id="rId11"/>
    <p:sldId id="267" r:id="rId12"/>
  </p:sldIdLst>
  <p:sldSz cx="9004300" cy="6362700"/>
  <p:notesSz cx="6797675" cy="9929813"/>
  <p:defaultTextStyle>
    <a:defPPr>
      <a:defRPr lang="ko-KR"/>
    </a:defPPr>
    <a:lvl1pPr marL="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03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8063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7095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6127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5159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419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322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2254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4">
          <p15:clr>
            <a:srgbClr val="A4A3A4"/>
          </p15:clr>
        </p15:guide>
        <p15:guide id="2" pos="2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F4"/>
    <a:srgbClr val="F5F5F5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03" autoAdjust="0"/>
    <p:restoredTop sz="94622" autoAdjust="0"/>
  </p:normalViewPr>
  <p:slideViewPr>
    <p:cSldViewPr snapToObjects="1">
      <p:cViewPr varScale="1">
        <p:scale>
          <a:sx n="96" d="100"/>
          <a:sy n="96" d="100"/>
        </p:scale>
        <p:origin x="78" y="702"/>
      </p:cViewPr>
      <p:guideLst>
        <p:guide orient="horz" pos="2004"/>
        <p:guide pos="28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87" d="100"/>
          <a:sy n="87" d="100"/>
        </p:scale>
        <p:origin x="-3834" y="-90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AF7E6906-A11A-4CF3-B85D-92AB5EFF1D2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65175" y="744538"/>
            <a:ext cx="526732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55" tIns="47778" rIns="95555" bIns="4777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</p:spPr>
        <p:txBody>
          <a:bodyPr vert="horz" lIns="95555" tIns="47778" rIns="95555" bIns="47778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C51BA8D5-111B-4A5C-B147-FDC173335D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0105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6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1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5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327292"/>
            <a:ext cx="9011281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75323" y="1626025"/>
            <a:ext cx="7653655" cy="1697612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6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75323" y="3350769"/>
            <a:ext cx="7653655" cy="1113059"/>
          </a:xfrm>
        </p:spPr>
        <p:txBody>
          <a:bodyPr lIns="43905" rIns="43905"/>
          <a:lstStyle>
            <a:lvl1pPr marL="0" marR="61467" indent="0" algn="r">
              <a:buNone/>
              <a:defRPr>
                <a:solidFill>
                  <a:schemeClr val="tx2"/>
                </a:solidFill>
              </a:defRPr>
            </a:lvl1pPr>
            <a:lvl2pPr marL="439049" indent="0" algn="ctr">
              <a:buNone/>
            </a:lvl2pPr>
            <a:lvl3pPr marL="878098" indent="0" algn="ctr">
              <a:buNone/>
            </a:lvl3pPr>
            <a:lvl4pPr marL="1317147" indent="0" algn="ctr">
              <a:buNone/>
            </a:lvl4pPr>
            <a:lvl5pPr marL="1756197" indent="0" algn="ctr">
              <a:buNone/>
            </a:lvl5pPr>
            <a:lvl6pPr marL="2195246" indent="0" algn="ctr">
              <a:buNone/>
            </a:lvl6pPr>
            <a:lvl7pPr marL="2634295" indent="0" algn="ctr">
              <a:buNone/>
            </a:lvl7pPr>
            <a:lvl8pPr marL="3073344" indent="0" algn="ctr">
              <a:buNone/>
            </a:lvl8pPr>
            <a:lvl9pPr marL="3512393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07" y="4595283"/>
            <a:ext cx="9008007" cy="1773993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106B610-A278-431F-B950-0FAF81F37424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1374345"/>
            <a:ext cx="8103870" cy="4069299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2F31-BEFC-4349-91A9-091C0DF6BF6A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39452" y="254806"/>
            <a:ext cx="1750314" cy="5188839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254806"/>
            <a:ext cx="6227974" cy="5188838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D2CC0-327C-480F-A9EE-8A0B98F529B3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1A41E-C1BC-4332-AAB2-99E1417D7701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340" y="983177"/>
            <a:ext cx="7653655" cy="169672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6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2783" y="2719977"/>
            <a:ext cx="4502150" cy="1349813"/>
          </a:xfrm>
        </p:spPr>
        <p:txBody>
          <a:bodyPr lIns="87810" rIns="87810" anchor="t"/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412C-9483-4365-BC05-DF3FACBC4D47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581120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397552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0215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7186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9595-508A-404B-8309-6EB718C7E3DC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pic>
        <p:nvPicPr>
          <p:cNvPr id="9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0215" y="253330"/>
            <a:ext cx="8103870" cy="10604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0215" y="5019463"/>
            <a:ext cx="3978463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574061" y="5019463"/>
            <a:ext cx="3980026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0215" y="1339984"/>
            <a:ext cx="3978463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574060" y="1339984"/>
            <a:ext cx="3980026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C6BAA-9564-4919-9ED5-C6ECD2521DA9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A6AE1-778F-46AE-B8C8-36E0F1F3B2EC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B3B0C-4297-4322-9A9A-2D1909B8C84B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0430" y="4524587"/>
            <a:ext cx="7367471" cy="42418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4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352078" y="4968345"/>
            <a:ext cx="3913869" cy="848360"/>
          </a:xfrm>
        </p:spPr>
        <p:txBody>
          <a:bodyPr/>
          <a:lstStyle>
            <a:lvl1pPr marL="0" indent="0" algn="r">
              <a:buNone/>
              <a:defRPr sz="15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00430" y="254508"/>
            <a:ext cx="7365517" cy="4241800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624258" y="5945148"/>
            <a:ext cx="1890903" cy="339344"/>
          </a:xfrm>
        </p:spPr>
        <p:txBody>
          <a:bodyPr/>
          <a:lstStyle/>
          <a:p>
            <a:fld id="{5F4F8185-85A6-4262-A5E5-C70BEAE49957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23797" y="5050268"/>
            <a:ext cx="7053368" cy="601415"/>
          </a:xfrm>
          <a:noFill/>
        </p:spPr>
        <p:txBody>
          <a:bodyPr lIns="87810" tIns="0" rIns="87810" anchor="t"/>
          <a:lstStyle>
            <a:lvl1pPr marL="0" marR="17562" indent="0" algn="r"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5108" y="176248"/>
            <a:ext cx="8554085" cy="407212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1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59DFFA5-89EF-4986-8222-9CB38D03A95E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13155" y="5945148"/>
            <a:ext cx="2314768" cy="3387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5108" y="4513752"/>
            <a:ext cx="7952057" cy="522035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29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531744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348176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0215" y="254803"/>
            <a:ext cx="8103870" cy="1060450"/>
          </a:xfrm>
          <a:prstGeom prst="rect">
            <a:avLst/>
          </a:prstGeom>
        </p:spPr>
        <p:txBody>
          <a:bodyPr vert="horz" lIns="87810" tIns="43905" rIns="87810" bIns="43905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0215" y="1374344"/>
            <a:ext cx="8103870" cy="4199088"/>
          </a:xfrm>
          <a:prstGeom prst="rect">
            <a:avLst/>
          </a:prstGeom>
        </p:spPr>
        <p:txBody>
          <a:bodyPr vert="horz" lIns="87810" tIns="43905" rIns="87810" bIns="43905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624258" y="5945148"/>
            <a:ext cx="1890903" cy="339344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010AA533-3A7D-4E70-A3D1-757EE7964EA9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13155" y="5945148"/>
            <a:ext cx="2314768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515161" y="5945148"/>
            <a:ext cx="360172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9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51239" indent="-245868" algn="l" rtl="0" eaLnBrk="1" latinLnBrk="1" hangingPunct="1">
        <a:spcBef>
          <a:spcPts val="384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97107" indent="-219525" algn="l" rtl="0" eaLnBrk="1" latinLnBrk="1" hangingPunct="1">
        <a:spcBef>
          <a:spcPts val="311"/>
        </a:spcBef>
        <a:buClr>
          <a:schemeClr val="accent1"/>
        </a:buClr>
        <a:buFont typeface="Verdana"/>
        <a:buChar char="◦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25412" indent="-219525" algn="l" rtl="0" eaLnBrk="1" latinLnBrk="1" hangingPunct="1">
        <a:spcBef>
          <a:spcPts val="336"/>
        </a:spcBef>
        <a:buClr>
          <a:schemeClr val="accent2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623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17147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1536672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1756197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75721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195246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39049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878098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1714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75619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19524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634295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073344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512393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untitledtblog.tistory.com/151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30250" y="1466838"/>
            <a:ext cx="7215238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algn="ctr"/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프로그래밍 언어 활용</a:t>
            </a:r>
            <a:endParaRPr lang="en-US" altLang="ko-KR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70C0"/>
              </a:solidFill>
            </a:endParaRPr>
          </a:p>
          <a:p>
            <a:pPr algn="ctr"/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(2001020215_15v3)</a:t>
            </a: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1858944" y="3038474"/>
            <a:ext cx="6072230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marL="342887" indent="-342887">
              <a:buAutoNum type="arabicPeriod"/>
            </a:pPr>
            <a:r>
              <a:rPr lang="ko-KR" altLang="en-US" sz="4400" b="1" dirty="0" smtClean="0">
                <a:solidFill>
                  <a:srgbClr val="002060"/>
                </a:solidFill>
              </a:rPr>
              <a:t>기본 문법 활용하기     </a:t>
            </a:r>
            <a:endParaRPr lang="en-US" altLang="ko-KR" sz="4400" b="1" dirty="0" smtClean="0">
              <a:solidFill>
                <a:srgbClr val="002060"/>
              </a:solidFill>
            </a:endParaRP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pic>
        <p:nvPicPr>
          <p:cNvPr id="14" name="Picture 2" descr="C:\Users\user\Desktop\로고(cs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01820" y="5253052"/>
            <a:ext cx="4986286" cy="4428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52682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10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smtClean="0"/>
              <a:t>핵심정리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29742" y="2461270"/>
            <a:ext cx="74888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ㅇㅇㅇㅇㅇㅇ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599226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11</a:t>
            </a:fld>
            <a:endParaRPr kumimoji="0" 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2197895" y="2389262"/>
            <a:ext cx="4896543" cy="1296144"/>
          </a:xfrm>
          <a:prstGeom prst="roundRect">
            <a:avLst/>
          </a:prstGeom>
          <a:noFill/>
          <a:ln w="76200"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2701950" y="2493498"/>
            <a:ext cx="43924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6000" dirty="0" smtClean="0">
                <a:latin typeface="+mj-ea"/>
                <a:ea typeface="+mj-ea"/>
              </a:rPr>
              <a:t>감사합니다</a:t>
            </a:r>
            <a:r>
              <a:rPr lang="en-US" altLang="ko-KR" sz="6000" dirty="0" smtClean="0">
                <a:latin typeface="+mj-ea"/>
                <a:ea typeface="+mj-ea"/>
              </a:rPr>
              <a:t>.</a:t>
            </a:r>
            <a:endParaRPr lang="ko-KR" altLang="en-US" sz="6000" dirty="0"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16637503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2</a:t>
            </a:fld>
            <a:endParaRPr kumimoji="0" lang="en-US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0043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621830" y="5257428"/>
            <a:ext cx="678661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출처</a:t>
            </a:r>
            <a:r>
              <a:rPr lang="en-US" altLang="ko-KR" dirty="0" smtClean="0"/>
              <a:t>: </a:t>
            </a:r>
            <a:r>
              <a:rPr lang="en-US" altLang="ko-KR" dirty="0" smtClean="0">
                <a:hlinkClick r:id="rId2"/>
              </a:rPr>
              <a:t>https://untitledtblog.tistory.com/151</a:t>
            </a:r>
            <a:r>
              <a:rPr lang="ko-KR" altLang="en-US" dirty="0" smtClean="0"/>
              <a:t> </a:t>
            </a:r>
            <a:r>
              <a:rPr lang="en-US" altLang="ko-KR" dirty="0" smtClean="0"/>
              <a:t>[Untitled]</a:t>
            </a:r>
            <a:endParaRPr lang="ko-KR" altLang="en-US" dirty="0"/>
          </a:p>
        </p:txBody>
      </p:sp>
      <p:pic>
        <p:nvPicPr>
          <p:cNvPr id="9" name="그림 8" descr="2019-2-t=TIOBE 프로그래밍 언어순위.png"/>
          <p:cNvPicPr>
            <a:picLocks noChangeAspect="1"/>
          </p:cNvPicPr>
          <p:nvPr/>
        </p:nvPicPr>
        <p:blipFill rotWithShape="1">
          <a:blip r:embed="rId3"/>
          <a:srcRect l="-55" t="-1785" r="332" b="66112"/>
          <a:stretch/>
        </p:blipFill>
        <p:spPr>
          <a:xfrm>
            <a:off x="457827" y="1021110"/>
            <a:ext cx="8364803" cy="4176464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930250" y="180954"/>
            <a:ext cx="7358114" cy="7143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2019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년 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2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월 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TIOBE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프로그래밍 언어 순위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97693" y="1597174"/>
            <a:ext cx="8477639" cy="792088"/>
          </a:xfrm>
          <a:prstGeom prst="rect">
            <a:avLst/>
          </a:prstGeom>
          <a:noFill/>
          <a:ln cmpd="sng">
            <a:solidFill>
              <a:schemeClr val="accent2"/>
            </a:solidFill>
          </a:ln>
          <a:effectLst>
            <a:reflection stA="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3</a:t>
            </a:fld>
            <a:endParaRPr kumimoji="0" lang="en-US"/>
          </a:p>
        </p:txBody>
      </p:sp>
      <p:pic>
        <p:nvPicPr>
          <p:cNvPr id="3" name="그림 2" descr="자바채용공고-주의집중.JPG"/>
          <p:cNvPicPr>
            <a:picLocks noChangeAspect="1"/>
          </p:cNvPicPr>
          <p:nvPr/>
        </p:nvPicPr>
        <p:blipFill rotWithShape="1">
          <a:blip r:embed="rId2"/>
          <a:srcRect l="381" t="-2631" r="37" b="52631"/>
          <a:stretch/>
        </p:blipFill>
        <p:spPr>
          <a:xfrm>
            <a:off x="53403" y="0"/>
            <a:ext cx="8966646" cy="5112568"/>
          </a:xfrm>
          <a:prstGeom prst="rect">
            <a:avLst/>
          </a:prstGeom>
        </p:spPr>
      </p:pic>
      <p:sp>
        <p:nvSpPr>
          <p:cNvPr id="4" name="모서리가 둥근 직사각형 3"/>
          <p:cNvSpPr/>
          <p:nvPr/>
        </p:nvSpPr>
        <p:spPr>
          <a:xfrm>
            <a:off x="2845966" y="517054"/>
            <a:ext cx="3168352" cy="648072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2125886" y="2317254"/>
            <a:ext cx="2304256" cy="720080"/>
          </a:xfrm>
          <a:prstGeom prst="round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4</a:t>
            </a:fld>
            <a:endParaRPr kumimoji="0" lang="en-US"/>
          </a:p>
        </p:txBody>
      </p:sp>
      <p:pic>
        <p:nvPicPr>
          <p:cNvPr id="3" name="대전MBC알파고뉴스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47700"/>
            <a:ext cx="9004300" cy="506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0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모서리가 둥근 직사각형 16"/>
          <p:cNvSpPr/>
          <p:nvPr/>
        </p:nvSpPr>
        <p:spPr>
          <a:xfrm>
            <a:off x="501622" y="1252524"/>
            <a:ext cx="7715305" cy="119143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501622" y="3998125"/>
            <a:ext cx="7715305" cy="1200325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/>
            <a:r>
              <a:rPr lang="en-US" altLang="ko-KR" sz="2400" dirty="0" smtClean="0"/>
              <a:t>1.1 </a:t>
            </a:r>
            <a:r>
              <a:rPr lang="ko-KR" altLang="en-US" sz="2400" b="1" u="sng" dirty="0"/>
              <a:t>진법에서 각 진수들의 변환을 설명할 수 있다</a:t>
            </a:r>
            <a:r>
              <a:rPr lang="en-US" altLang="ko-KR" sz="2400" b="1" u="sng" dirty="0"/>
              <a:t>.</a:t>
            </a:r>
            <a:endParaRPr lang="ko-KR" altLang="en-US" sz="2400" dirty="0"/>
          </a:p>
          <a:p>
            <a:pPr fontAlgn="base"/>
            <a:endParaRPr lang="ko-KR" altLang="en-US" sz="2400" dirty="0" smtClean="0"/>
          </a:p>
          <a:p>
            <a:pPr fontAlgn="base"/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1.2 </a:t>
            </a:r>
            <a:r>
              <a:rPr lang="ko-KR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프로그래밍 언어의 데이터 타입을 설명할 수 있다</a:t>
            </a:r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ko-KR" alt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1622" y="1489852"/>
            <a:ext cx="7715305" cy="52321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 latinLnBrk="0"/>
            <a:r>
              <a:rPr lang="ko-KR" altLang="en-US" sz="2800" dirty="0" smtClean="0"/>
              <a:t>◆ </a:t>
            </a:r>
            <a:r>
              <a:rPr lang="ko-KR" altLang="en-US" sz="2400" dirty="0" err="1"/>
              <a:t>자바언어를</a:t>
            </a:r>
            <a:r>
              <a:rPr lang="ko-KR" altLang="en-US" sz="2400" dirty="0"/>
              <a:t> 이용하여 </a:t>
            </a:r>
            <a:r>
              <a:rPr lang="ko-KR" altLang="en-US" sz="2400" dirty="0" err="1"/>
              <a:t>기본문법을</a:t>
            </a:r>
            <a:r>
              <a:rPr lang="ko-KR" altLang="en-US" sz="2400" dirty="0"/>
              <a:t> 활용할 수 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01622" y="3681416"/>
            <a:ext cx="7786742" cy="17869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1909862" y="195584"/>
            <a:ext cx="4602151" cy="898585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/>
              <a:t>최종수업목표</a:t>
            </a:r>
          </a:p>
        </p:txBody>
      </p:sp>
      <p:sp>
        <p:nvSpPr>
          <p:cNvPr id="12" name="타원 11"/>
          <p:cNvSpPr/>
          <p:nvPr/>
        </p:nvSpPr>
        <p:spPr>
          <a:xfrm>
            <a:off x="1930405" y="2640304"/>
            <a:ext cx="4608512" cy="90108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세부수업목표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6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사전평가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5726" y="1645746"/>
            <a:ext cx="9372874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b="1" dirty="0"/>
              <a:t>선수학습의 프로그래밍 기초</a:t>
            </a:r>
            <a:r>
              <a:rPr lang="en-US" altLang="ko-KR" b="1" dirty="0"/>
              <a:t>, </a:t>
            </a:r>
            <a:r>
              <a:rPr lang="ko-KR" altLang="en-US" b="1" dirty="0"/>
              <a:t>자료 구조</a:t>
            </a:r>
            <a:r>
              <a:rPr lang="en-US" altLang="ko-KR" b="1" dirty="0"/>
              <a:t>, </a:t>
            </a:r>
            <a:r>
              <a:rPr lang="ko-KR" altLang="en-US" b="1" dirty="0"/>
              <a:t>데이터 통신 체계</a:t>
            </a:r>
            <a:endParaRPr lang="ko-KR" altLang="en-US" dirty="0"/>
          </a:p>
          <a:p>
            <a:pPr fontAlgn="base" latinLnBrk="0"/>
            <a:r>
              <a:rPr lang="en-US" altLang="ko-KR" b="1" dirty="0"/>
              <a:t>[</a:t>
            </a:r>
            <a:r>
              <a:rPr lang="ko-KR" altLang="en-US" b="1" dirty="0"/>
              <a:t>프로그래밍 기초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1. </a:t>
            </a:r>
            <a:r>
              <a:rPr lang="ko-KR" altLang="en-US" dirty="0"/>
              <a:t>프로그래밍 기초 언어인 자바의 특징으로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 latinLnBrk="0"/>
            <a:r>
              <a:rPr lang="ko-KR" altLang="en-US" dirty="0"/>
              <a:t>① 운영체제 독립적인 언어이다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 latinLnBrk="0"/>
            <a:r>
              <a:rPr lang="ko-KR" altLang="en-US" dirty="0"/>
              <a:t>② 객체지향 언어이다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③ 다양한 </a:t>
            </a:r>
            <a:r>
              <a:rPr lang="en-US" altLang="ko-KR" dirty="0"/>
              <a:t>API</a:t>
            </a:r>
            <a:r>
              <a:rPr lang="ko-KR" altLang="en-US" dirty="0"/>
              <a:t>를 제공한다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④ 메모리 관리를 수동으로 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en-US" altLang="ko-KR" dirty="0"/>
              <a:t>[</a:t>
            </a:r>
            <a:r>
              <a:rPr lang="ko-KR" altLang="en-US" dirty="0"/>
              <a:t>답 </a:t>
            </a:r>
            <a:r>
              <a:rPr lang="en-US" altLang="ko-KR" dirty="0"/>
              <a:t>:</a:t>
            </a:r>
            <a:r>
              <a:rPr lang="ko-KR" altLang="en-US" dirty="0"/>
              <a:t>　④ 자바의 </a:t>
            </a:r>
            <a:r>
              <a:rPr lang="ko-KR" altLang="en-US" dirty="0" err="1"/>
              <a:t>가상머신</a:t>
            </a:r>
            <a:r>
              <a:rPr lang="ko-KR" altLang="en-US" dirty="0"/>
              <a:t> </a:t>
            </a:r>
            <a:r>
              <a:rPr lang="en-US" altLang="ko-KR" dirty="0"/>
              <a:t>JVM</a:t>
            </a:r>
            <a:r>
              <a:rPr lang="ko-KR" altLang="en-US" dirty="0"/>
              <a:t>에서 메모리를 자동으로 관리한다</a:t>
            </a:r>
            <a:r>
              <a:rPr lang="en-US" altLang="ko-KR" dirty="0"/>
              <a:t>.]</a:t>
            </a:r>
            <a:endParaRPr lang="ko-KR" altLang="en-US" dirty="0"/>
          </a:p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자료 구조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2. </a:t>
            </a:r>
            <a:r>
              <a:rPr lang="ko-KR" altLang="en-US" dirty="0"/>
              <a:t>같은 타입의 데이터 여러 개를 연속된 데이터 하나로 다루는 것은 무엇이라고 하는가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 latinLnBrk="0"/>
            <a:r>
              <a:rPr lang="en-US" altLang="ko-KR" dirty="0"/>
              <a:t>[</a:t>
            </a:r>
            <a:r>
              <a:rPr lang="ko-KR" altLang="en-US" dirty="0"/>
              <a:t>답 </a:t>
            </a:r>
            <a:r>
              <a:rPr lang="en-US" altLang="ko-KR" dirty="0"/>
              <a:t>:</a:t>
            </a:r>
            <a:r>
              <a:rPr lang="ko-KR" altLang="en-US" dirty="0"/>
              <a:t>　배열 </a:t>
            </a:r>
            <a:r>
              <a:rPr lang="en-US" altLang="ko-KR" dirty="0"/>
              <a:t>]</a:t>
            </a:r>
            <a:endParaRPr lang="ko-KR" altLang="en-US" dirty="0"/>
          </a:p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데이터 통신 체계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3. </a:t>
            </a:r>
            <a:r>
              <a:rPr lang="ko-KR" altLang="en-US" dirty="0"/>
              <a:t>국제표준화기구</a:t>
            </a:r>
            <a:r>
              <a:rPr lang="en-US" altLang="ko-KR" dirty="0"/>
              <a:t>(ISO)</a:t>
            </a:r>
            <a:r>
              <a:rPr lang="ko-KR" altLang="en-US" dirty="0"/>
              <a:t>에서 컴퓨터 네트워크 프로토콜 디자인과 통신을 위해 개발한 모델은 무엇인가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 latinLnBrk="0"/>
            <a:r>
              <a:rPr lang="en-US" altLang="ko-KR" dirty="0"/>
              <a:t>[</a:t>
            </a:r>
            <a:r>
              <a:rPr lang="ko-KR" altLang="en-US" dirty="0"/>
              <a:t>답 </a:t>
            </a:r>
            <a:r>
              <a:rPr lang="en-US" altLang="ko-KR" dirty="0"/>
              <a:t>:</a:t>
            </a:r>
            <a:r>
              <a:rPr lang="ko-KR" altLang="en-US" dirty="0"/>
              <a:t>　</a:t>
            </a:r>
            <a:r>
              <a:rPr lang="en-US" altLang="ko-KR" dirty="0"/>
              <a:t>OSI 7 layer Model</a:t>
            </a:r>
            <a:r>
              <a:rPr lang="ko-KR" altLang="en-US" dirty="0"/>
              <a:t> </a:t>
            </a:r>
            <a:r>
              <a:rPr lang="en-US" altLang="ko-KR" dirty="0"/>
              <a:t>]</a:t>
            </a:r>
            <a:endParaRPr lang="ko-KR" altLang="en-US" dirty="0"/>
          </a:p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7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5313753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8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997145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9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형성평가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237134"/>
            <a:ext cx="8086599" cy="42484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46026" y="1381874"/>
            <a:ext cx="7560083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1. </a:t>
            </a:r>
            <a:r>
              <a:rPr lang="ko-KR" altLang="en-US" dirty="0"/>
              <a:t>진수 종류에 따른 설명이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/>
              <a:t>2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과 </a:t>
            </a:r>
            <a:r>
              <a:rPr lang="en-US" altLang="ko-KR" dirty="0"/>
              <a:t>1</a:t>
            </a:r>
            <a:r>
              <a:rPr lang="ko-KR" altLang="en-US" dirty="0"/>
              <a:t>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② </a:t>
            </a:r>
            <a:r>
              <a:rPr lang="en-US" altLang="ko-KR" dirty="0"/>
              <a:t>8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7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③ </a:t>
            </a:r>
            <a:r>
              <a:rPr lang="en-US" altLang="ko-KR" dirty="0"/>
              <a:t>10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9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④ </a:t>
            </a:r>
            <a:r>
              <a:rPr lang="en-US" altLang="ko-KR" dirty="0"/>
              <a:t>16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15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endParaRPr lang="ko-KR" altLang="en-US" dirty="0"/>
          </a:p>
          <a:p>
            <a:pPr fontAlgn="base" latinLnBrk="0"/>
            <a:r>
              <a:rPr lang="en-US" altLang="ko-KR" dirty="0"/>
              <a:t>[</a:t>
            </a:r>
            <a:r>
              <a:rPr lang="ko-KR" altLang="en-US" dirty="0"/>
              <a:t>답 </a:t>
            </a:r>
            <a:r>
              <a:rPr lang="en-US" altLang="ko-KR" dirty="0" smtClean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④ </a:t>
            </a:r>
            <a:r>
              <a:rPr lang="en-US" altLang="ko-KR" dirty="0"/>
              <a:t>16</a:t>
            </a:r>
            <a:r>
              <a:rPr lang="ko-KR" altLang="en-US" dirty="0"/>
              <a:t>진수는 </a:t>
            </a:r>
            <a:r>
              <a:rPr lang="en-US" altLang="ko-KR" dirty="0"/>
              <a:t>9 </a:t>
            </a:r>
            <a:r>
              <a:rPr lang="ko-KR" altLang="en-US" dirty="0"/>
              <a:t>다음으로 </a:t>
            </a:r>
            <a:r>
              <a:rPr lang="en-US" altLang="ko-KR" dirty="0"/>
              <a:t>10 </a:t>
            </a:r>
            <a:r>
              <a:rPr lang="ko-KR" altLang="en-US" dirty="0"/>
              <a:t>이 아닌 알파벳 </a:t>
            </a:r>
            <a:r>
              <a:rPr lang="en-US" altLang="ko-KR" dirty="0"/>
              <a:t>a</a:t>
            </a:r>
            <a:r>
              <a:rPr lang="ko-KR" altLang="en-US" dirty="0"/>
              <a:t>부터 </a:t>
            </a:r>
            <a:r>
              <a:rPr lang="en-US" altLang="ko-KR" dirty="0"/>
              <a:t>f</a:t>
            </a:r>
            <a:r>
              <a:rPr lang="ko-KR" altLang="en-US" dirty="0"/>
              <a:t>까지 할당이 된다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/>
              <p:cNvSpPr txBox="1"/>
              <p:nvPr/>
            </p:nvSpPr>
            <p:spPr>
              <a:xfrm>
                <a:off x="846026" y="3685407"/>
                <a:ext cx="7410719" cy="19236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dirty="0" smtClean="0"/>
              </a:p>
              <a:p>
                <a:pPr fontAlgn="base"/>
                <a:r>
                  <a:rPr lang="en-US" altLang="ko-KR" dirty="0"/>
                  <a:t>2. </a:t>
                </a:r>
                <a:r>
                  <a:rPr lang="ko-KR" altLang="en-US" dirty="0"/>
                  <a:t>다음 이진수 </a:t>
                </a:r>
                <a:r>
                  <a:rPr lang="en-US" altLang="ko-KR" dirty="0"/>
                  <a:t>0000 1110</a:t>
                </a:r>
                <a:r>
                  <a:rPr lang="ko-KR" altLang="en-US" dirty="0"/>
                  <a:t>를 </a:t>
                </a:r>
                <a:r>
                  <a:rPr lang="en-US" altLang="ko-KR" dirty="0"/>
                  <a:t>10</a:t>
                </a:r>
                <a:r>
                  <a:rPr lang="ko-KR" altLang="en-US" dirty="0"/>
                  <a:t>진수로 </a:t>
                </a:r>
                <a:r>
                  <a:rPr lang="ko-KR" altLang="en-US" b="1" u="sng" dirty="0"/>
                  <a:t>맞게</a:t>
                </a:r>
                <a:r>
                  <a:rPr lang="ko-KR" altLang="en-US" dirty="0"/>
                  <a:t> 표현한 것은</a:t>
                </a:r>
                <a:r>
                  <a:rPr lang="en-US" altLang="ko-KR" dirty="0"/>
                  <a:t>?</a:t>
                </a:r>
                <a:endParaRPr lang="ko-KR" altLang="en-US" dirty="0"/>
              </a:p>
              <a:p>
                <a:pPr fontAlgn="base"/>
                <a:r>
                  <a:rPr lang="ko-KR" altLang="en-US" dirty="0"/>
                  <a:t>① </a:t>
                </a:r>
                <a:r>
                  <a:rPr lang="en-US" altLang="ko-KR" dirty="0" smtClean="0"/>
                  <a:t>11   </a:t>
                </a:r>
                <a:r>
                  <a:rPr lang="ko-KR" altLang="en-US" dirty="0" smtClean="0"/>
                  <a:t>② </a:t>
                </a:r>
                <a:r>
                  <a:rPr lang="en-US" altLang="ko-KR" dirty="0" smtClean="0"/>
                  <a:t>12   </a:t>
                </a:r>
                <a:r>
                  <a:rPr lang="ko-KR" altLang="en-US" dirty="0" smtClean="0"/>
                  <a:t>③ </a:t>
                </a:r>
                <a:r>
                  <a:rPr lang="en-US" altLang="ko-KR" dirty="0" smtClean="0"/>
                  <a:t>13   </a:t>
                </a:r>
                <a:r>
                  <a:rPr lang="ko-KR" altLang="en-US" dirty="0" smtClean="0"/>
                  <a:t>④ </a:t>
                </a:r>
                <a:r>
                  <a:rPr lang="en-US" altLang="ko-KR" dirty="0"/>
                  <a:t>14</a:t>
                </a:r>
                <a:endParaRPr lang="ko-KR" altLang="en-US" dirty="0"/>
              </a:p>
              <a:p>
                <a:pPr fontAlgn="base"/>
                <a:endParaRPr lang="ko-KR" altLang="en-US" dirty="0"/>
              </a:p>
              <a:p>
                <a:r>
                  <a:rPr lang="en-US" altLang="ko-KR" dirty="0"/>
                  <a:t>[</a:t>
                </a:r>
                <a:r>
                  <a:rPr lang="ko-KR" altLang="en-US" dirty="0"/>
                  <a:t>답 </a:t>
                </a:r>
                <a:r>
                  <a:rPr lang="en-US" altLang="ko-KR" dirty="0" smtClean="0"/>
                  <a:t>:</a:t>
                </a:r>
                <a:r>
                  <a:rPr lang="ko-KR" altLang="en-US" dirty="0" smtClean="0"/>
                  <a:t>④ </a:t>
                </a:r>
                <a:r>
                  <a:rPr lang="ko-KR" altLang="en-US" dirty="0"/>
                  <a:t>끝의 숫자 </a:t>
                </a:r>
                <a:r>
                  <a:rPr lang="en-US" altLang="ko-KR" dirty="0"/>
                  <a:t>1110 </a:t>
                </a:r>
                <a:r>
                  <a:rPr lang="ko-KR" altLang="en-US" dirty="0"/>
                  <a:t>의 각 자리의 </a:t>
                </a:r>
                <a:r>
                  <a:rPr lang="en-US" altLang="ko-KR" dirty="0"/>
                  <a:t>2</a:t>
                </a:r>
                <a:r>
                  <a:rPr lang="ko-KR" altLang="en-US" dirty="0"/>
                  <a:t>의 거듭제곱의 </a:t>
                </a:r>
                <a:r>
                  <a:rPr lang="ko-KR" altLang="en-US" dirty="0" smtClean="0"/>
                  <a:t>의미가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 smtClean="0"/>
                  <a:t>,</a:t>
                </a:r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endParaRPr lang="en-US" altLang="ko-KR" dirty="0" smtClean="0"/>
              </a:p>
              <a:p>
                <a:r>
                  <a:rPr lang="ko-KR" altLang="en-US" dirty="0" smtClean="0"/>
                  <a:t>           따라서</a:t>
                </a:r>
                <a:r>
                  <a:rPr lang="en-US" altLang="ko-KR" dirty="0"/>
                  <a:t>, </a:t>
                </a:r>
                <a:r>
                  <a:rPr lang="ko-KR" altLang="en-US" dirty="0" smtClean="0"/>
                  <a:t>각 </a:t>
                </a:r>
                <a:r>
                  <a:rPr lang="ko-KR" altLang="en-US" dirty="0"/>
                  <a:t>자리의 숫자를 더한 값인 </a:t>
                </a:r>
                <a:r>
                  <a:rPr lang="en-US" altLang="ko-KR" dirty="0"/>
                  <a:t>14</a:t>
                </a:r>
                <a:r>
                  <a:rPr lang="ko-KR" altLang="en-US" dirty="0"/>
                  <a:t>가 된다</a:t>
                </a:r>
                <a:r>
                  <a:rPr lang="en-US" altLang="ko-KR" dirty="0"/>
                  <a:t>.</a:t>
                </a:r>
                <a:endParaRPr lang="ko-KR" altLang="en-US" dirty="0"/>
              </a:p>
              <a:p>
                <a:endParaRPr lang="ko-KR" altLang="en-US" dirty="0"/>
              </a:p>
            </p:txBody>
          </p:sp>
        </mc:Choice>
        <mc:Fallback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026" y="3685407"/>
                <a:ext cx="7410719" cy="1923604"/>
              </a:xfrm>
              <a:prstGeom prst="rect">
                <a:avLst/>
              </a:prstGeom>
              <a:blipFill>
                <a:blip r:embed="rId2"/>
                <a:stretch>
                  <a:fillRect l="-57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891066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광장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5702</TotalTime>
  <Words>228</Words>
  <Application>Microsoft Office PowerPoint</Application>
  <PresentationFormat>사용자 지정</PresentationFormat>
  <Paragraphs>53</Paragraphs>
  <Slides>11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9" baseType="lpstr">
      <vt:lpstr>맑은 고딕</vt:lpstr>
      <vt:lpstr>Arial</vt:lpstr>
      <vt:lpstr>Cambria Math</vt:lpstr>
      <vt:lpstr>Lucida Sans Unicode</vt:lpstr>
      <vt:lpstr>Verdana</vt:lpstr>
      <vt:lpstr>Wingdings 2</vt:lpstr>
      <vt:lpstr>Wingdings 3</vt:lpstr>
      <vt:lpstr>광장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sunyoung4</dc:creator>
  <cp:lastModifiedBy>LEE SANGUONG</cp:lastModifiedBy>
  <cp:revision>322</cp:revision>
  <cp:lastPrinted>2019-08-08T08:20:06Z</cp:lastPrinted>
  <dcterms:created xsi:type="dcterms:W3CDTF">2015-01-23T05:52:34Z</dcterms:created>
  <dcterms:modified xsi:type="dcterms:W3CDTF">2019-09-19T02:58:15Z</dcterms:modified>
</cp:coreProperties>
</file>

<file path=docProps/thumbnail.jpeg>
</file>